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0" r:id="rId4"/>
    <p:sldId id="259" r:id="rId5"/>
  </p:sldIdLst>
  <p:sldSz cx="12192000" cy="6858000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1" d="100"/>
          <a:sy n="81" d="100"/>
        </p:scale>
        <p:origin x="60" y="5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EFBCE9-1505-44E1-949B-FD8CA3A2F66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8177E7F-1818-4DB8-B63D-D8C5CA99872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3C765F4-F434-42B0-8E4B-44AF1AFEA1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0F70EF-98C1-4CCA-BBA7-AEBE8CA0F34D}" type="datetimeFigureOut">
              <a:rPr lang="en-GB" smtClean="0"/>
              <a:t>08/06/2026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8D386D7-CE6E-4FDF-81E6-A2DEEF2E54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E9BF73B-4C42-403C-848E-975E1BDCEA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D0B0A4-A8B0-4C2B-BAB8-2CE4B154C6C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542834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C2625E-71B2-40D5-989B-7C3F03F882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6C68581-F906-4120-8C58-0BA3E0F327F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F277134-9D32-4A93-BFBB-11B0BAEF43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0F70EF-98C1-4CCA-BBA7-AEBE8CA0F34D}" type="datetimeFigureOut">
              <a:rPr lang="en-GB" smtClean="0"/>
              <a:t>08/06/2026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770D470-3051-4ACE-A9A5-5737FEB0D8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81F6F90-41C4-4766-891E-81E6EAFA37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D0B0A4-A8B0-4C2B-BAB8-2CE4B154C6C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843564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21CE6E-552F-46E8-A3E9-D906571F81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5E4291E-F864-4DE2-9773-4BF146D9BE2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8362412-931F-4815-BCBF-12D4BE0633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0F70EF-98C1-4CCA-BBA7-AEBE8CA0F34D}" type="datetimeFigureOut">
              <a:rPr lang="en-GB" smtClean="0"/>
              <a:t>08/06/2026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25AEC33-143D-4C01-B3A3-F0B5D91F5F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F482FA6-1AC9-4007-AE3F-10663C6F35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D0B0A4-A8B0-4C2B-BAB8-2CE4B154C6C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60105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E9F20B-9816-48B0-9B4F-CD5926C0B0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472D2EF-555A-440C-B884-DA2E3F8110C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45441A2-428C-4074-A4A7-B05FB4FD05D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25632AB-E98D-4D8D-AF2A-F473C07D62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0F70EF-98C1-4CCA-BBA7-AEBE8CA0F34D}" type="datetimeFigureOut">
              <a:rPr lang="en-GB" smtClean="0"/>
              <a:t>08/06/2026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F090A42-4BCC-414F-A4DA-BAD814C0EA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17597E6-9D38-4B15-9B75-BFF16CD8DC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D0B0A4-A8B0-4C2B-BAB8-2CE4B154C6C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264229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33FCBF-BCB8-4B66-87FE-169E1EE95C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39DBC59-B597-4ED1-9331-80B9EC2742A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6211703-8A0B-479A-B05E-826B3A62DAD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D237A69-21F6-492C-8019-7DC14E46EF1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4970DDC-5811-4EF4-8FDA-9FBA724A404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4FBAC45-8263-4C85-82B4-0E0FCF4362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0F70EF-98C1-4CCA-BBA7-AEBE8CA0F34D}" type="datetimeFigureOut">
              <a:rPr lang="en-GB" smtClean="0"/>
              <a:t>08/06/2026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643A1F1-AD76-49B1-960A-ADF06253B5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7F71D9F-2A24-42E7-B2FB-884868D5DE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D0B0A4-A8B0-4C2B-BAB8-2CE4B154C6C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403928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9FD127-81F7-463D-B5B7-C8FFB9AE1D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8B7B314-B274-4B00-9F38-AB19F06EFF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0F70EF-98C1-4CCA-BBA7-AEBE8CA0F34D}" type="datetimeFigureOut">
              <a:rPr lang="en-GB" smtClean="0"/>
              <a:t>08/06/2026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4897A6E-B0A7-48DC-99F7-888F33ACB3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171319E-8415-4027-866E-E625381951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D0B0A4-A8B0-4C2B-BAB8-2CE4B154C6C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664170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02B3DDD-B394-4BAD-94BE-63F73FA917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0F70EF-98C1-4CCA-BBA7-AEBE8CA0F34D}" type="datetimeFigureOut">
              <a:rPr lang="en-GB" smtClean="0"/>
              <a:t>08/06/2026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B14F20E-0A44-487B-ADCF-A60F6F1078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7BD4E9A-F9A8-4A6B-9501-6D8CC2949B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D0B0A4-A8B0-4C2B-BAB8-2CE4B154C6C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928308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D63712-4EA8-4FE6-809E-43D6D4D518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745CE5F-46ED-4201-A722-FF7620741FC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B73600D-264A-48AC-BE8A-386F58F4266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15A8C73-E55E-4596-AC50-45E80783FD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0F70EF-98C1-4CCA-BBA7-AEBE8CA0F34D}" type="datetimeFigureOut">
              <a:rPr lang="en-GB" smtClean="0"/>
              <a:t>08/06/2026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BB52E76-35CF-44CA-8FF0-A8A1F3B275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B8CD8D6-38D5-404B-A452-D3D5B63F30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D0B0A4-A8B0-4C2B-BAB8-2CE4B154C6C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286972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43363D-49A8-44F8-8629-26599084BF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41D6DB7-4C11-400E-B637-7B39D2694DA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9C9420C-0F90-4702-9D15-5B267413146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0742D47-5285-450B-832A-F9009122DE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0F70EF-98C1-4CCA-BBA7-AEBE8CA0F34D}" type="datetimeFigureOut">
              <a:rPr lang="en-GB" smtClean="0"/>
              <a:t>08/06/2026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E42E91C-356F-4E9E-9E91-6DE76ACFD9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7AE3948-D570-4BDB-AFBB-BC89D406B3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D0B0A4-A8B0-4C2B-BAB8-2CE4B154C6C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653212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9D3D68-7B39-4A8A-832D-E4AF2B30DB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53E6C7D-F9ED-4585-843E-36161431B95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6663E57-0598-49BA-B77C-3E98C1AC9F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0F70EF-98C1-4CCA-BBA7-AEBE8CA0F34D}" type="datetimeFigureOut">
              <a:rPr lang="en-GB" smtClean="0"/>
              <a:t>08/06/2026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317862A-D958-4319-BF1A-88BD5AC38C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111B5C7-A9BD-4582-9F74-6EA657BE80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D0B0A4-A8B0-4C2B-BAB8-2CE4B154C6C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377592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09F3850-EB6D-4A3C-A196-342D5AFE767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7E97467-FB8F-4239-B4ED-018BE72B345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2B9F5F8-CD3F-4FFE-9AC2-668586B649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0F70EF-98C1-4CCA-BBA7-AEBE8CA0F34D}" type="datetimeFigureOut">
              <a:rPr lang="en-GB" smtClean="0"/>
              <a:t>08/06/2026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D166AAB-245F-4A1F-9E91-FE67CB88FF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D3D39F5-DDFA-4AB1-9658-1B26543C1D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D0B0A4-A8B0-4C2B-BAB8-2CE4B154C6C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933557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F8A5219-0AB4-4F57-889B-1CBE50CEE8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3240BC3-D26B-4F1C-9BB7-0FD6186F861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19DE039-A515-4E55-BC52-F8A27141B74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0F70EF-98C1-4CCA-BBA7-AEBE8CA0F34D}" type="datetimeFigureOut">
              <a:rPr lang="en-GB" smtClean="0"/>
              <a:t>08/06/2026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A9FE501-0AAE-4D04-837C-98E600B4134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384DA10-AB5D-4E78-B087-C75A0FA3724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D0B0A4-A8B0-4C2B-BAB8-2CE4B154C6C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720312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oup 18">
            <a:extLst>
              <a:ext uri="{FF2B5EF4-FFF2-40B4-BE49-F238E27FC236}">
                <a16:creationId xmlns:a16="http://schemas.microsoft.com/office/drawing/2014/main" id="{82E38EE8-BC43-4169-8027-9A9EFCBEC797}"/>
              </a:ext>
            </a:extLst>
          </p:cNvPr>
          <p:cNvGrpSpPr/>
          <p:nvPr/>
        </p:nvGrpSpPr>
        <p:grpSpPr>
          <a:xfrm>
            <a:off x="5422878" y="1459759"/>
            <a:ext cx="7133189" cy="3056466"/>
            <a:chOff x="1831886" y="621559"/>
            <a:chExt cx="7133189" cy="3056466"/>
          </a:xfrm>
        </p:grpSpPr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5F76996A-2457-4773-AA35-02D9CF1603C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ackgroundRemoval t="10000" b="90000" l="10000" r="90600">
                          <a14:foregroundMark x1="24900" y1="43500" x2="39200" y2="36000"/>
                          <a14:foregroundMark x1="39200" y1="36000" x2="64400" y2="32300"/>
                          <a14:foregroundMark x1="64400" y1="32300" x2="82200" y2="36400"/>
                          <a14:foregroundMark x1="82200" y1="36400" x2="89700" y2="40400"/>
                          <a14:foregroundMark x1="89700" y1="40400" x2="90600" y2="41400"/>
                        </a14:backgroundRemoval>
                      </a14:imgEffect>
                    </a14:imgLayer>
                  </a14:imgProps>
                </a:ext>
              </a:extLst>
            </a:blip>
            <a:srcRect t="28081" b="29070"/>
            <a:stretch/>
          </p:blipFill>
          <p:spPr>
            <a:xfrm>
              <a:off x="1831886" y="621559"/>
              <a:ext cx="7133189" cy="3056466"/>
            </a:xfrm>
            <a:prstGeom prst="rect">
              <a:avLst/>
            </a:prstGeom>
          </p:spPr>
        </p:pic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2400E198-68F0-4258-971F-A93DACB3A436}"/>
                </a:ext>
              </a:extLst>
            </p:cNvPr>
            <p:cNvSpPr txBox="1"/>
            <p:nvPr/>
          </p:nvSpPr>
          <p:spPr>
            <a:xfrm>
              <a:off x="2894012" y="2088252"/>
              <a:ext cx="1261533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2400" b="1" dirty="0">
                  <a:latin typeface="NTPreCursive" panose="03000400000000000000" pitchFamily="66" charset="0"/>
                </a:rPr>
                <a:t>Ready for School 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4DE1F38E-14BA-440C-A053-36D25CB9DA04}"/>
                </a:ext>
              </a:extLst>
            </p:cNvPr>
            <p:cNvSpPr txBox="1"/>
            <p:nvPr/>
          </p:nvSpPr>
          <p:spPr>
            <a:xfrm rot="491183">
              <a:off x="6200737" y="718758"/>
              <a:ext cx="41935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2400" b="1" dirty="0">
                  <a:latin typeface="NTPreCursive" panose="03000400000000000000" pitchFamily="66" charset="0"/>
                </a:rPr>
                <a:t>to</a:t>
              </a: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B54064B0-90F1-4E60-841C-AE7059F49CCD}"/>
                </a:ext>
              </a:extLst>
            </p:cNvPr>
            <p:cNvSpPr txBox="1"/>
            <p:nvPr/>
          </p:nvSpPr>
          <p:spPr>
            <a:xfrm rot="1102958">
              <a:off x="6558191" y="985754"/>
              <a:ext cx="1752221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GB" sz="2400" b="1" dirty="0">
                  <a:latin typeface="NTPreCursive" panose="03000400000000000000" pitchFamily="66" charset="0"/>
                </a:rPr>
                <a:t>communicate </a:t>
              </a:r>
              <a:endParaRPr lang="en-GB" sz="2400" dirty="0"/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622F3C79-1954-4224-A9C2-9B15D0F0AF8B}"/>
                </a:ext>
              </a:extLst>
            </p:cNvPr>
            <p:cNvSpPr txBox="1"/>
            <p:nvPr/>
          </p:nvSpPr>
          <p:spPr>
            <a:xfrm rot="20745623">
              <a:off x="4830173" y="849335"/>
              <a:ext cx="178709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GB" sz="2000" b="1" dirty="0">
                  <a:latin typeface="Cascadia Code Light" panose="020B0609020000020004" pitchFamily="49" charset="0"/>
                  <a:ea typeface="Cascadia Code Light" panose="020B0609020000020004" pitchFamily="49" charset="0"/>
                  <a:cs typeface="Cascadia Code Light" panose="020B0609020000020004" pitchFamily="49" charset="0"/>
                </a:rPr>
                <a:t>I</a:t>
              </a: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ABFF63DD-EBCC-491F-80B8-7E52706C1D98}"/>
                </a:ext>
              </a:extLst>
            </p:cNvPr>
            <p:cNvSpPr txBox="1"/>
            <p:nvPr/>
          </p:nvSpPr>
          <p:spPr>
            <a:xfrm>
              <a:off x="5486399" y="691254"/>
              <a:ext cx="804334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GB" sz="2400" b="1" dirty="0">
                  <a:latin typeface="NTPreCursive" panose="03000400000000000000" pitchFamily="66" charset="0"/>
                </a:rPr>
                <a:t>ready</a:t>
              </a:r>
              <a:endParaRPr lang="en-GB" dirty="0"/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812BE0E5-5DA8-4805-950E-06ADE63866BA}"/>
                </a:ext>
              </a:extLst>
            </p:cNvPr>
            <p:cNvSpPr txBox="1"/>
            <p:nvPr/>
          </p:nvSpPr>
          <p:spPr>
            <a:xfrm rot="21027981">
              <a:off x="5022483" y="702043"/>
              <a:ext cx="592667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GB" sz="2800" b="1" dirty="0">
                  <a:latin typeface="NTPreCursive" panose="03000400000000000000" pitchFamily="66" charset="0"/>
                </a:rPr>
                <a:t>am</a:t>
              </a:r>
              <a:endParaRPr lang="en-GB" dirty="0"/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31F93969-2792-414B-BDC2-52AC5B2ADEE0}"/>
                </a:ext>
              </a:extLst>
            </p:cNvPr>
            <p:cNvSpPr txBox="1"/>
            <p:nvPr/>
          </p:nvSpPr>
          <p:spPr>
            <a:xfrm rot="20745623">
              <a:off x="4830173" y="1187816"/>
              <a:ext cx="178709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GB" sz="2000" b="1" dirty="0">
                  <a:latin typeface="Cascadia Code Light" panose="020B0609020000020004" pitchFamily="49" charset="0"/>
                  <a:ea typeface="Cascadia Code Light" panose="020B0609020000020004" pitchFamily="49" charset="0"/>
                  <a:cs typeface="Cascadia Code Light" panose="020B0609020000020004" pitchFamily="49" charset="0"/>
                </a:rPr>
                <a:t>I</a:t>
              </a: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06205574-A74C-4737-8D3E-0275735E1CE9}"/>
                </a:ext>
              </a:extLst>
            </p:cNvPr>
            <p:cNvSpPr txBox="1"/>
            <p:nvPr/>
          </p:nvSpPr>
          <p:spPr>
            <a:xfrm>
              <a:off x="5551353" y="1049390"/>
              <a:ext cx="978748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GB" sz="2400" b="1" dirty="0">
                  <a:latin typeface="NTPreCursive" panose="03000400000000000000" pitchFamily="66" charset="0"/>
                </a:rPr>
                <a:t>socially</a:t>
              </a:r>
              <a:endParaRPr lang="en-GB" dirty="0"/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2B253C37-BBA5-40E0-97FD-9B7D489B2168}"/>
                </a:ext>
              </a:extLst>
            </p:cNvPr>
            <p:cNvSpPr txBox="1"/>
            <p:nvPr/>
          </p:nvSpPr>
          <p:spPr>
            <a:xfrm rot="21027981">
              <a:off x="5022483" y="1040524"/>
              <a:ext cx="592667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GB" sz="2800" b="1" dirty="0">
                  <a:latin typeface="NTPreCursive" panose="03000400000000000000" pitchFamily="66" charset="0"/>
                </a:rPr>
                <a:t>am</a:t>
              </a:r>
              <a:endParaRPr lang="en-GB" dirty="0"/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851A03C7-2D92-417F-AB38-90EBAE549A8A}"/>
                </a:ext>
              </a:extLst>
            </p:cNvPr>
            <p:cNvSpPr txBox="1"/>
            <p:nvPr/>
          </p:nvSpPr>
          <p:spPr>
            <a:xfrm rot="1017886">
              <a:off x="6424781" y="1172952"/>
              <a:ext cx="804334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GB" sz="2400" b="1" dirty="0">
                  <a:latin typeface="NTPreCursive" panose="03000400000000000000" pitchFamily="66" charset="0"/>
                </a:rPr>
                <a:t>ready</a:t>
              </a:r>
              <a:endParaRPr lang="en-GB" dirty="0"/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E7C57ED8-9238-4D7C-89E4-75F3A5A28E53}"/>
                </a:ext>
              </a:extLst>
            </p:cNvPr>
            <p:cNvSpPr txBox="1"/>
            <p:nvPr/>
          </p:nvSpPr>
          <p:spPr>
            <a:xfrm rot="20745623">
              <a:off x="4885446" y="1491920"/>
              <a:ext cx="178709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GB" sz="2000" b="1" dirty="0">
                  <a:latin typeface="Cascadia Code Light" panose="020B0609020000020004" pitchFamily="49" charset="0"/>
                  <a:ea typeface="Cascadia Code Light" panose="020B0609020000020004" pitchFamily="49" charset="0"/>
                  <a:cs typeface="Cascadia Code Light" panose="020B0609020000020004" pitchFamily="49" charset="0"/>
                </a:rPr>
                <a:t>I</a:t>
              </a: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5F7A7612-7646-4F0A-8B96-6AD3ECA22906}"/>
                </a:ext>
              </a:extLst>
            </p:cNvPr>
            <p:cNvSpPr txBox="1"/>
            <p:nvPr/>
          </p:nvSpPr>
          <p:spPr>
            <a:xfrm rot="753085">
              <a:off x="5686445" y="1495553"/>
              <a:ext cx="1143475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GB" sz="2400" b="1" dirty="0">
                  <a:latin typeface="NTPreCursive" panose="03000400000000000000" pitchFamily="66" charset="0"/>
                </a:rPr>
                <a:t>physically</a:t>
              </a:r>
              <a:endParaRPr lang="en-GB" dirty="0"/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F169376B-3D0D-449B-8993-E4554DCD7F83}"/>
                </a:ext>
              </a:extLst>
            </p:cNvPr>
            <p:cNvSpPr txBox="1"/>
            <p:nvPr/>
          </p:nvSpPr>
          <p:spPr>
            <a:xfrm rot="21314936">
              <a:off x="5102148" y="1345179"/>
              <a:ext cx="592667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GB" sz="2800" b="1" dirty="0">
                  <a:latin typeface="NTPreCursive" panose="03000400000000000000" pitchFamily="66" charset="0"/>
                </a:rPr>
                <a:t>am</a:t>
              </a:r>
              <a:endParaRPr lang="en-GB" dirty="0"/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0902AF77-84A0-4AB9-83E5-772F5EE1BAB3}"/>
                </a:ext>
              </a:extLst>
            </p:cNvPr>
            <p:cNvSpPr txBox="1"/>
            <p:nvPr/>
          </p:nvSpPr>
          <p:spPr>
            <a:xfrm rot="1678190">
              <a:off x="6759226" y="1782332"/>
              <a:ext cx="804334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GB" sz="2400" b="1" dirty="0">
                  <a:latin typeface="NTPreCursive" panose="03000400000000000000" pitchFamily="66" charset="0"/>
                </a:rPr>
                <a:t>ready</a:t>
              </a:r>
              <a:endParaRPr lang="en-GB" dirty="0"/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37578ECE-990F-469F-9DA3-F5E783A060EA}"/>
                </a:ext>
              </a:extLst>
            </p:cNvPr>
            <p:cNvSpPr txBox="1"/>
            <p:nvPr/>
          </p:nvSpPr>
          <p:spPr>
            <a:xfrm rot="20745623">
              <a:off x="4917996" y="1835601"/>
              <a:ext cx="178709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GB" sz="2000" b="1" dirty="0">
                  <a:latin typeface="Cascadia Code Light" panose="020B0609020000020004" pitchFamily="49" charset="0"/>
                  <a:ea typeface="Cascadia Code Light" panose="020B0609020000020004" pitchFamily="49" charset="0"/>
                  <a:cs typeface="Cascadia Code Light" panose="020B0609020000020004" pitchFamily="49" charset="0"/>
                </a:rPr>
                <a:t>I</a:t>
              </a: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483BB015-7D2F-4F47-A262-8E2CA3F95DD8}"/>
                </a:ext>
              </a:extLst>
            </p:cNvPr>
            <p:cNvSpPr txBox="1"/>
            <p:nvPr/>
          </p:nvSpPr>
          <p:spPr>
            <a:xfrm rot="21314936">
              <a:off x="5134698" y="1688860"/>
              <a:ext cx="592667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GB" sz="2800" b="1" dirty="0">
                  <a:latin typeface="NTPreCursive" panose="03000400000000000000" pitchFamily="66" charset="0"/>
                </a:rPr>
                <a:t>am</a:t>
              </a:r>
              <a:endParaRPr lang="en-GB" dirty="0"/>
            </a:p>
          </p:txBody>
        </p:sp>
      </p:grpSp>
      <p:sp>
        <p:nvSpPr>
          <p:cNvPr id="24" name="TextBox 23">
            <a:extLst>
              <a:ext uri="{FF2B5EF4-FFF2-40B4-BE49-F238E27FC236}">
                <a16:creationId xmlns:a16="http://schemas.microsoft.com/office/drawing/2014/main" id="{57AEE41F-9E99-469B-BA45-E14E90C74A87}"/>
              </a:ext>
            </a:extLst>
          </p:cNvPr>
          <p:cNvSpPr txBox="1"/>
          <p:nvPr/>
        </p:nvSpPr>
        <p:spPr>
          <a:xfrm rot="957758">
            <a:off x="9207015" y="2717864"/>
            <a:ext cx="134997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400" b="1" dirty="0">
                <a:latin typeface="NTPreCursive" panose="03000400000000000000" pitchFamily="66" charset="0"/>
              </a:rPr>
              <a:t>curious </a:t>
            </a:r>
            <a:endParaRPr lang="en-GB" dirty="0"/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3EC7BCEE-D39E-464D-8691-97CFFF5B57A9}"/>
              </a:ext>
            </a:extLst>
          </p:cNvPr>
          <p:cNvSpPr txBox="1"/>
          <p:nvPr/>
        </p:nvSpPr>
        <p:spPr>
          <a:xfrm>
            <a:off x="8517448" y="2907832"/>
            <a:ext cx="89855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400" b="1" dirty="0">
                <a:latin typeface="NTPreCursive" panose="03000400000000000000" pitchFamily="66" charset="0"/>
              </a:rPr>
              <a:t>Early</a:t>
            </a:r>
            <a:endParaRPr lang="en-GB" sz="1600" dirty="0"/>
          </a:p>
        </p:txBody>
      </p:sp>
      <p:pic>
        <p:nvPicPr>
          <p:cNvPr id="38" name="Picture 37">
            <a:extLst>
              <a:ext uri="{FF2B5EF4-FFF2-40B4-BE49-F238E27FC236}">
                <a16:creationId xmlns:a16="http://schemas.microsoft.com/office/drawing/2014/main" id="{9D7F0827-7F49-489A-A3CA-0F2B18401DA8}"/>
              </a:ext>
            </a:extLst>
          </p:cNvPr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38224" y="4352306"/>
            <a:ext cx="1536467" cy="2021837"/>
          </a:xfrm>
          <a:prstGeom prst="rect">
            <a:avLst/>
          </a:prstGeom>
          <a:noFill/>
          <a:ln>
            <a:noFill/>
          </a:ln>
        </p:spPr>
      </p:pic>
      <p:sp>
        <p:nvSpPr>
          <p:cNvPr id="36" name="TextBox 35">
            <a:extLst>
              <a:ext uri="{FF2B5EF4-FFF2-40B4-BE49-F238E27FC236}">
                <a16:creationId xmlns:a16="http://schemas.microsoft.com/office/drawing/2014/main" id="{923E2030-3299-4042-B4CB-CC882B6B9DB9}"/>
              </a:ext>
            </a:extLst>
          </p:cNvPr>
          <p:cNvSpPr txBox="1"/>
          <p:nvPr/>
        </p:nvSpPr>
        <p:spPr>
          <a:xfrm rot="1027231">
            <a:off x="9191418" y="3127812"/>
            <a:ext cx="121067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400" b="1" dirty="0">
                <a:latin typeface="NTPreCursive" panose="03000400000000000000" pitchFamily="66" charset="0"/>
              </a:rPr>
              <a:t>Learning</a:t>
            </a:r>
            <a:endParaRPr lang="en-GB" sz="1600" dirty="0"/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2362B73F-5942-4A61-90B4-25BE314C7942}"/>
              </a:ext>
            </a:extLst>
          </p:cNvPr>
          <p:cNvSpPr txBox="1"/>
          <p:nvPr/>
        </p:nvSpPr>
        <p:spPr>
          <a:xfrm>
            <a:off x="166127" y="133263"/>
            <a:ext cx="5315764" cy="30777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b="1" dirty="0">
                <a:latin typeface="NTPreCursivefk" panose="03000400000000000000" pitchFamily="66" charset="0"/>
              </a:rPr>
              <a:t>Getting ready …  </a:t>
            </a:r>
          </a:p>
          <a:p>
            <a:r>
              <a:rPr lang="en-GB" sz="1600" dirty="0">
                <a:latin typeface="NTPreCursivefk" panose="03000400000000000000" pitchFamily="66" charset="0"/>
              </a:rPr>
              <a:t>We understand that children starting School can be an anxious and worrying time for both children and parents. </a:t>
            </a:r>
          </a:p>
          <a:p>
            <a:endParaRPr lang="en-GB" sz="1600" dirty="0">
              <a:latin typeface="NTPreCursivefk" panose="03000400000000000000" pitchFamily="66" charset="0"/>
            </a:endParaRPr>
          </a:p>
          <a:p>
            <a:r>
              <a:rPr lang="en-GB" sz="1600" dirty="0">
                <a:latin typeface="NTPreCursivefk" panose="03000400000000000000" pitchFamily="66" charset="0"/>
              </a:rPr>
              <a:t>It is important that as a parent, you speak positively about the upcoming change and the exciting opportunities School will bring. </a:t>
            </a:r>
          </a:p>
          <a:p>
            <a:endParaRPr lang="en-GB" sz="1600" dirty="0">
              <a:latin typeface="NTPreCursivefk" panose="03000400000000000000" pitchFamily="66" charset="0"/>
            </a:endParaRPr>
          </a:p>
          <a:p>
            <a:r>
              <a:rPr lang="en-GB" sz="1600" dirty="0">
                <a:latin typeface="NTPreCursivefk" panose="03000400000000000000" pitchFamily="66" charset="0"/>
              </a:rPr>
              <a:t>Take walks past school, watch the YouTube videos on our school website/channel and spend time talking about what exciting things they will be doing at School. </a:t>
            </a:r>
          </a:p>
          <a:p>
            <a:endParaRPr lang="en-GB" sz="1600" dirty="0">
              <a:latin typeface="NTPreCursivefk" panose="03000400000000000000" pitchFamily="66" charset="0"/>
            </a:endParaRPr>
          </a:p>
          <a:p>
            <a:r>
              <a:rPr lang="en-GB" sz="1600" dirty="0">
                <a:latin typeface="NTPreCursivefk" panose="03000400000000000000" pitchFamily="66" charset="0"/>
              </a:rPr>
              <a:t>We looking forward to working with you. 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33A7BF7-5D7C-4830-91A5-66F6C527AC97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r="5757"/>
          <a:stretch/>
        </p:blipFill>
        <p:spPr>
          <a:xfrm>
            <a:off x="1208488" y="3211029"/>
            <a:ext cx="1229574" cy="1284406"/>
          </a:xfrm>
          <a:prstGeom prst="rect">
            <a:avLst/>
          </a:prstGeom>
        </p:spPr>
      </p:pic>
      <p:sp>
        <p:nvSpPr>
          <p:cNvPr id="34" name="TextBox 33">
            <a:extLst>
              <a:ext uri="{FF2B5EF4-FFF2-40B4-BE49-F238E27FC236}">
                <a16:creationId xmlns:a16="http://schemas.microsoft.com/office/drawing/2014/main" id="{1540010D-0897-4934-8B01-20713D0E8CA9}"/>
              </a:ext>
            </a:extLst>
          </p:cNvPr>
          <p:cNvSpPr txBox="1"/>
          <p:nvPr/>
        </p:nvSpPr>
        <p:spPr>
          <a:xfrm>
            <a:off x="1261378" y="4447472"/>
            <a:ext cx="122957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dirty="0">
                <a:latin typeface="NTPreCursivefk" panose="03000400000000000000" pitchFamily="66" charset="0"/>
              </a:rPr>
              <a:t>Our Website </a:t>
            </a:r>
            <a:endParaRPr lang="en-GB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27AAE46-EBCA-45D7-B748-C57C1F0F35F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804516" y="3318921"/>
            <a:ext cx="1123794" cy="1137754"/>
          </a:xfrm>
          <a:prstGeom prst="rect">
            <a:avLst/>
          </a:prstGeom>
        </p:spPr>
      </p:pic>
      <p:sp>
        <p:nvSpPr>
          <p:cNvPr id="40" name="TextBox 39">
            <a:extLst>
              <a:ext uri="{FF2B5EF4-FFF2-40B4-BE49-F238E27FC236}">
                <a16:creationId xmlns:a16="http://schemas.microsoft.com/office/drawing/2014/main" id="{5D5F03B5-D76A-4C6F-96BB-9753D4FD6C4B}"/>
              </a:ext>
            </a:extLst>
          </p:cNvPr>
          <p:cNvSpPr txBox="1"/>
          <p:nvPr/>
        </p:nvSpPr>
        <p:spPr>
          <a:xfrm>
            <a:off x="2670052" y="4456675"/>
            <a:ext cx="139272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dirty="0">
                <a:latin typeface="NTPreCursivefk" panose="03000400000000000000" pitchFamily="66" charset="0"/>
              </a:rPr>
              <a:t>Our YouTube </a:t>
            </a:r>
            <a:endParaRPr lang="en-GB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90CD032-FE1C-4C62-95EF-2B3AEDF247D2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t="2509"/>
          <a:stretch/>
        </p:blipFill>
        <p:spPr>
          <a:xfrm>
            <a:off x="1208488" y="4826007"/>
            <a:ext cx="1222169" cy="1347141"/>
          </a:xfrm>
          <a:prstGeom prst="rect">
            <a:avLst/>
          </a:prstGeom>
        </p:spPr>
      </p:pic>
      <p:sp>
        <p:nvSpPr>
          <p:cNvPr id="41" name="TextBox 40">
            <a:extLst>
              <a:ext uri="{FF2B5EF4-FFF2-40B4-BE49-F238E27FC236}">
                <a16:creationId xmlns:a16="http://schemas.microsoft.com/office/drawing/2014/main" id="{16718B6B-A260-45BA-92E8-FCF5D8701714}"/>
              </a:ext>
            </a:extLst>
          </p:cNvPr>
          <p:cNvSpPr txBox="1"/>
          <p:nvPr/>
        </p:nvSpPr>
        <p:spPr>
          <a:xfrm>
            <a:off x="1166726" y="6182351"/>
            <a:ext cx="140406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dirty="0">
                <a:latin typeface="NTPreCursivefk" panose="03000400000000000000" pitchFamily="66" charset="0"/>
              </a:rPr>
              <a:t>Our Instagram 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3759917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CF3A6855-8B86-4D8E-8E32-CE3446F1E87E}"/>
              </a:ext>
            </a:extLst>
          </p:cNvPr>
          <p:cNvSpPr txBox="1"/>
          <p:nvPr/>
        </p:nvSpPr>
        <p:spPr>
          <a:xfrm>
            <a:off x="184091" y="612844"/>
            <a:ext cx="5806831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latin typeface="NTPreCursivefk" panose="03000400000000000000" pitchFamily="66" charset="0"/>
              </a:rPr>
              <a:t>Reception readiness isn’t about knowing numbers, letters </a:t>
            </a:r>
          </a:p>
          <a:p>
            <a:r>
              <a:rPr lang="en-GB" dirty="0">
                <a:latin typeface="NTPreCursivefk" panose="03000400000000000000" pitchFamily="66" charset="0"/>
              </a:rPr>
              <a:t>or shapes – it’s about being confident, curious and </a:t>
            </a:r>
          </a:p>
          <a:p>
            <a:r>
              <a:rPr lang="en-GB" dirty="0">
                <a:latin typeface="NTPreCursivefk" panose="03000400000000000000" pitchFamily="66" charset="0"/>
              </a:rPr>
              <a:t>independent enough to take part in Reception life. </a:t>
            </a:r>
          </a:p>
          <a:p>
            <a:endParaRPr lang="en-GB" dirty="0">
              <a:latin typeface="NTPreCursivefk" panose="03000400000000000000" pitchFamily="66" charset="0"/>
            </a:endParaRPr>
          </a:p>
          <a:p>
            <a:r>
              <a:rPr lang="en-GB" dirty="0">
                <a:latin typeface="NTPreCursivefk" panose="03000400000000000000" pitchFamily="66" charset="0"/>
              </a:rPr>
              <a:t>We hope this leaflet helps you as parents/carers to celebrate </a:t>
            </a:r>
          </a:p>
          <a:p>
            <a:r>
              <a:rPr lang="en-GB" dirty="0">
                <a:latin typeface="NTPreCursivefk" panose="03000400000000000000" pitchFamily="66" charset="0"/>
              </a:rPr>
              <a:t>progress and explore areas where extra support may help</a:t>
            </a:r>
          </a:p>
          <a:p>
            <a:r>
              <a:rPr lang="en-GB" dirty="0">
                <a:latin typeface="NTPreCursivefk" panose="03000400000000000000" pitchFamily="66" charset="0"/>
              </a:rPr>
              <a:t>– from talking and playing, to toileting and independence. </a:t>
            </a:r>
          </a:p>
          <a:p>
            <a:r>
              <a:rPr lang="en-GB" dirty="0">
                <a:latin typeface="NTPreCursivefk" panose="03000400000000000000" pitchFamily="66" charset="0"/>
              </a:rPr>
              <a:t>Together, we’re getting every child ready to thrive in </a:t>
            </a:r>
          </a:p>
          <a:p>
            <a:r>
              <a:rPr lang="en-GB" dirty="0">
                <a:latin typeface="NTPreCursivefk" panose="03000400000000000000" pitchFamily="66" charset="0"/>
              </a:rPr>
              <a:t>Reception and beyond.</a:t>
            </a:r>
          </a:p>
          <a:p>
            <a:endParaRPr lang="en-GB" dirty="0">
              <a:latin typeface="NTPreCursivefk" panose="03000400000000000000" pitchFamily="66" charset="0"/>
            </a:endParaRPr>
          </a:p>
          <a:p>
            <a:r>
              <a:rPr lang="en-GB" dirty="0">
                <a:latin typeface="NTPreCursivefk" panose="03000400000000000000" pitchFamily="66" charset="0"/>
              </a:rPr>
              <a:t>By building these everyday skills, we help children start </a:t>
            </a:r>
          </a:p>
          <a:p>
            <a:r>
              <a:rPr lang="en-GB" dirty="0">
                <a:latin typeface="NTPreCursivefk" panose="03000400000000000000" pitchFamily="66" charset="0"/>
              </a:rPr>
              <a:t>Reception at age 4 with feeling secure and ready to learn </a:t>
            </a:r>
          </a:p>
          <a:p>
            <a:r>
              <a:rPr lang="en-GB" dirty="0">
                <a:latin typeface="NTPreCursivefk" panose="03000400000000000000" pitchFamily="66" charset="0"/>
              </a:rPr>
              <a:t>– giving teachers time to teach, and children the best </a:t>
            </a:r>
          </a:p>
          <a:p>
            <a:r>
              <a:rPr lang="en-GB" dirty="0">
                <a:latin typeface="NTPreCursivefk" panose="03000400000000000000" pitchFamily="66" charset="0"/>
              </a:rPr>
              <a:t>possible start.</a:t>
            </a:r>
          </a:p>
          <a:p>
            <a:endParaRPr lang="en-GB" dirty="0">
              <a:latin typeface="NTPreCursivefk" panose="03000400000000000000" pitchFamily="66" charset="0"/>
            </a:endParaRPr>
          </a:p>
          <a:p>
            <a:r>
              <a:rPr lang="en-GB" dirty="0">
                <a:latin typeface="NTPreCursivefk" panose="03000400000000000000" pitchFamily="66" charset="0"/>
              </a:rPr>
              <a:t>Remember, this is not about perfection or your </a:t>
            </a:r>
          </a:p>
          <a:p>
            <a:r>
              <a:rPr lang="en-GB" dirty="0">
                <a:latin typeface="NTPreCursivefk" panose="03000400000000000000" pitchFamily="66" charset="0"/>
              </a:rPr>
              <a:t>child mastering these skills... it’s about helping them </a:t>
            </a:r>
          </a:p>
          <a:p>
            <a:r>
              <a:rPr lang="en-GB" dirty="0">
                <a:latin typeface="NTPreCursivefk" panose="03000400000000000000" pitchFamily="66" charset="0"/>
              </a:rPr>
              <a:t>take part and start to learn helpful skills that will support </a:t>
            </a:r>
          </a:p>
          <a:p>
            <a:r>
              <a:rPr lang="en-GB" dirty="0">
                <a:latin typeface="NTPreCursivefk" panose="03000400000000000000" pitchFamily="66" charset="0"/>
              </a:rPr>
              <a:t>them. They do not have to be able to do everything, </a:t>
            </a:r>
          </a:p>
          <a:p>
            <a:r>
              <a:rPr lang="en-GB" dirty="0">
                <a:latin typeface="NTPreCursivefk" panose="03000400000000000000" pitchFamily="66" charset="0"/>
              </a:rPr>
              <a:t>but it is great to try! 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70379B5E-1DD7-4BA9-B3BA-D3D46AE3467C}"/>
              </a:ext>
            </a:extLst>
          </p:cNvPr>
          <p:cNvSpPr txBox="1"/>
          <p:nvPr/>
        </p:nvSpPr>
        <p:spPr>
          <a:xfrm>
            <a:off x="6267426" y="3722342"/>
            <a:ext cx="5806831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latin typeface="NTPreCursivefk" panose="03000400000000000000" pitchFamily="66" charset="0"/>
              </a:rPr>
              <a:t>Early Learning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>
                <a:latin typeface="Baskerville Old Face" panose="02020602080505020303" pitchFamily="18" charset="0"/>
              </a:rPr>
              <a:t>I</a:t>
            </a:r>
            <a:r>
              <a:rPr lang="en-GB" dirty="0">
                <a:latin typeface="NTPreCursivefk" panose="03000400000000000000" pitchFamily="66" charset="0"/>
              </a:rPr>
              <a:t> turn the pages of a book one at a time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>
                <a:latin typeface="Baskerville Old Face" panose="02020602080505020303" pitchFamily="18" charset="0"/>
              </a:rPr>
              <a:t>I</a:t>
            </a:r>
            <a:r>
              <a:rPr lang="en-GB" dirty="0">
                <a:latin typeface="NTPreCursivefk" panose="03000400000000000000" pitchFamily="66" charset="0"/>
              </a:rPr>
              <a:t> can recognise and write my name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>
                <a:latin typeface="Baskerville Old Face" panose="02020602080505020303" pitchFamily="18" charset="0"/>
              </a:rPr>
              <a:t>I</a:t>
            </a:r>
            <a:r>
              <a:rPr lang="en-GB" dirty="0">
                <a:latin typeface="NTPreCursivefk" panose="03000400000000000000" pitchFamily="66" charset="0"/>
              </a:rPr>
              <a:t> can count to 10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>
                <a:latin typeface="Baskerville Old Face" panose="02020602080505020303" pitchFamily="18" charset="0"/>
              </a:rPr>
              <a:t>I</a:t>
            </a:r>
            <a:r>
              <a:rPr lang="en-GB" dirty="0">
                <a:latin typeface="NTPreCursivefk" panose="03000400000000000000" pitchFamily="66" charset="0"/>
              </a:rPr>
              <a:t> know and can join in with at least 5 nursery rhymes 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>
                <a:latin typeface="Baskerville Old Face" panose="02020602080505020303" pitchFamily="18" charset="0"/>
              </a:rPr>
              <a:t>I </a:t>
            </a:r>
            <a:r>
              <a:rPr lang="en-GB" dirty="0">
                <a:latin typeface="NTPreCursivefk" panose="03000400000000000000" pitchFamily="66" charset="0"/>
              </a:rPr>
              <a:t>can listen attentively for at least 5 minutes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b="1" dirty="0">
                <a:latin typeface="SassoonPrimaryInfant" pitchFamily="2" charset="0"/>
              </a:rPr>
              <a:t>I</a:t>
            </a:r>
            <a:r>
              <a:rPr lang="en-GB" dirty="0">
                <a:latin typeface="NTPreCursivefk" panose="03000400000000000000" pitchFamily="66" charset="0"/>
              </a:rPr>
              <a:t> can follow rules and routines (with some support)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>
              <a:latin typeface="NTPreCursive" panose="03000400000000000000" pitchFamily="66" charset="0"/>
            </a:endParaRPr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E0AFEC07-6533-4F2A-B1C0-F89EF7E884C4}"/>
              </a:ext>
            </a:extLst>
          </p:cNvPr>
          <p:cNvGrpSpPr/>
          <p:nvPr/>
        </p:nvGrpSpPr>
        <p:grpSpPr>
          <a:xfrm>
            <a:off x="5426557" y="262466"/>
            <a:ext cx="7133189" cy="3056466"/>
            <a:chOff x="1831886" y="621559"/>
            <a:chExt cx="7133189" cy="3056466"/>
          </a:xfrm>
        </p:grpSpPr>
        <p:pic>
          <p:nvPicPr>
            <p:cNvPr id="21" name="Picture 20">
              <a:extLst>
                <a:ext uri="{FF2B5EF4-FFF2-40B4-BE49-F238E27FC236}">
                  <a16:creationId xmlns:a16="http://schemas.microsoft.com/office/drawing/2014/main" id="{93F56368-6B37-48DA-9D7A-7D2CEB9ED33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ackgroundRemoval t="10000" b="90000" l="10000" r="90600">
                          <a14:foregroundMark x1="24900" y1="43500" x2="39200" y2="36000"/>
                          <a14:foregroundMark x1="39200" y1="36000" x2="64400" y2="32300"/>
                          <a14:foregroundMark x1="64400" y1="32300" x2="82200" y2="36400"/>
                          <a14:foregroundMark x1="82200" y1="36400" x2="89700" y2="40400"/>
                          <a14:foregroundMark x1="89700" y1="40400" x2="90600" y2="41400"/>
                        </a14:backgroundRemoval>
                      </a14:imgEffect>
                    </a14:imgLayer>
                  </a14:imgProps>
                </a:ext>
              </a:extLst>
            </a:blip>
            <a:srcRect t="28081" b="29070"/>
            <a:stretch/>
          </p:blipFill>
          <p:spPr>
            <a:xfrm>
              <a:off x="1831886" y="621559"/>
              <a:ext cx="7133189" cy="3056466"/>
            </a:xfrm>
            <a:prstGeom prst="rect">
              <a:avLst/>
            </a:prstGeom>
          </p:spPr>
        </p:pic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4742D28B-4B57-45B3-9073-5AA0B6ADDF39}"/>
                </a:ext>
              </a:extLst>
            </p:cNvPr>
            <p:cNvSpPr txBox="1"/>
            <p:nvPr/>
          </p:nvSpPr>
          <p:spPr>
            <a:xfrm>
              <a:off x="2894012" y="2088252"/>
              <a:ext cx="1261533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2400" b="1" dirty="0">
                  <a:latin typeface="NTPreCursivefk" panose="03000400000000000000" pitchFamily="66" charset="0"/>
                </a:rPr>
                <a:t>Ready for </a:t>
              </a:r>
              <a:r>
                <a:rPr lang="en-GB" sz="2400" b="1" dirty="0">
                  <a:latin typeface="NTPreCursive" panose="03000400000000000000" pitchFamily="66" charset="0"/>
                </a:rPr>
                <a:t>School</a:t>
              </a:r>
              <a:r>
                <a:rPr lang="en-GB" sz="2400" b="1" dirty="0">
                  <a:latin typeface="NTPreCursivefk" panose="03000400000000000000" pitchFamily="66" charset="0"/>
                </a:rPr>
                <a:t> </a:t>
              </a: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F56D709C-98E3-452A-82B5-38B8BD37E29B}"/>
                </a:ext>
              </a:extLst>
            </p:cNvPr>
            <p:cNvSpPr txBox="1"/>
            <p:nvPr/>
          </p:nvSpPr>
          <p:spPr>
            <a:xfrm rot="20745623">
              <a:off x="4830173" y="1187816"/>
              <a:ext cx="178709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endParaRPr lang="en-GB" sz="2000" b="1" dirty="0">
                <a:latin typeface="Cascadia Code Light" panose="020B0609020000020004" pitchFamily="49" charset="0"/>
                <a:ea typeface="Cascadia Code Light" panose="020B0609020000020004" pitchFamily="49" charset="0"/>
                <a:cs typeface="Cascadia Code Light" panose="020B0609020000020004" pitchFamily="49" charset="0"/>
              </a:endParaRPr>
            </a:p>
          </p:txBody>
        </p:sp>
      </p:grpSp>
      <p:sp>
        <p:nvSpPr>
          <p:cNvPr id="37" name="TextBox 36">
            <a:extLst>
              <a:ext uri="{FF2B5EF4-FFF2-40B4-BE49-F238E27FC236}">
                <a16:creationId xmlns:a16="http://schemas.microsoft.com/office/drawing/2014/main" id="{36D0A1A1-179B-448B-AD43-B4BAC7CCD5BB}"/>
              </a:ext>
            </a:extLst>
          </p:cNvPr>
          <p:cNvSpPr txBox="1"/>
          <p:nvPr/>
        </p:nvSpPr>
        <p:spPr>
          <a:xfrm>
            <a:off x="8577917" y="1734330"/>
            <a:ext cx="89855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400" b="1" dirty="0">
                <a:latin typeface="NTPreCursivefk" panose="03000400000000000000" pitchFamily="66" charset="0"/>
              </a:rPr>
              <a:t>Early</a:t>
            </a:r>
            <a:endParaRPr lang="en-GB" sz="1600" dirty="0">
              <a:latin typeface="NTPreCursivefk" panose="03000400000000000000" pitchFamily="66" charset="0"/>
            </a:endParaRP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99F5C450-7DBE-4DD8-A3BB-9AC86DFBA28C}"/>
              </a:ext>
            </a:extLst>
          </p:cNvPr>
          <p:cNvSpPr txBox="1"/>
          <p:nvPr/>
        </p:nvSpPr>
        <p:spPr>
          <a:xfrm rot="1027231">
            <a:off x="9251887" y="1954310"/>
            <a:ext cx="121067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400" b="1" dirty="0">
                <a:latin typeface="NTPreCursivefk" panose="03000400000000000000" pitchFamily="66" charset="0"/>
              </a:rPr>
              <a:t>Learning</a:t>
            </a:r>
            <a:endParaRPr lang="en-GB" sz="1600" dirty="0">
              <a:latin typeface="NTPreCursivefk" panose="03000400000000000000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0537950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Picture 23">
            <a:extLst>
              <a:ext uri="{FF2B5EF4-FFF2-40B4-BE49-F238E27FC236}">
                <a16:creationId xmlns:a16="http://schemas.microsoft.com/office/drawing/2014/main" id="{021C2F4A-CA44-4E04-BCB1-F55C480E079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600">
                        <a14:foregroundMark x1="24900" y1="43500" x2="39200" y2="36000"/>
                        <a14:foregroundMark x1="39200" y1="36000" x2="64400" y2="32300"/>
                        <a14:foregroundMark x1="64400" y1="32300" x2="82200" y2="36400"/>
                        <a14:foregroundMark x1="82200" y1="36400" x2="89700" y2="40400"/>
                        <a14:foregroundMark x1="89700" y1="40400" x2="90600" y2="41400"/>
                      </a14:backgroundRemoval>
                    </a14:imgEffect>
                  </a14:imgLayer>
                </a14:imgProps>
              </a:ext>
            </a:extLst>
          </a:blip>
          <a:srcRect t="28081" b="29070"/>
          <a:stretch/>
        </p:blipFill>
        <p:spPr>
          <a:xfrm>
            <a:off x="-548550" y="187416"/>
            <a:ext cx="7133189" cy="3056466"/>
          </a:xfrm>
          <a:prstGeom prst="rect">
            <a:avLst/>
          </a:prstGeom>
        </p:spPr>
      </p:pic>
      <p:sp>
        <p:nvSpPr>
          <p:cNvPr id="25" name="TextBox 24">
            <a:extLst>
              <a:ext uri="{FF2B5EF4-FFF2-40B4-BE49-F238E27FC236}">
                <a16:creationId xmlns:a16="http://schemas.microsoft.com/office/drawing/2014/main" id="{1C061D2B-636C-4F98-9379-170CF3543418}"/>
              </a:ext>
            </a:extLst>
          </p:cNvPr>
          <p:cNvSpPr txBox="1"/>
          <p:nvPr/>
        </p:nvSpPr>
        <p:spPr>
          <a:xfrm rot="20745623">
            <a:off x="2449737" y="753673"/>
            <a:ext cx="178709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2000" b="1" dirty="0">
                <a:latin typeface="Cascadia Code Light" panose="020B0609020000020004" pitchFamily="49" charset="0"/>
                <a:ea typeface="Cascadia Code Light" panose="020B0609020000020004" pitchFamily="49" charset="0"/>
                <a:cs typeface="Cascadia Code Light" panose="020B0609020000020004" pitchFamily="49" charset="0"/>
              </a:rPr>
              <a:t>I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1CEF4BFC-9531-4F40-98CA-56FE5889B162}"/>
              </a:ext>
            </a:extLst>
          </p:cNvPr>
          <p:cNvSpPr txBox="1"/>
          <p:nvPr/>
        </p:nvSpPr>
        <p:spPr>
          <a:xfrm>
            <a:off x="3170917" y="615247"/>
            <a:ext cx="97874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400" b="1" dirty="0">
                <a:latin typeface="NTPreCursivefk" panose="03000400000000000000" pitchFamily="66" charset="0"/>
              </a:rPr>
              <a:t>socially</a:t>
            </a:r>
            <a:endParaRPr lang="en-GB" dirty="0">
              <a:latin typeface="NTPreCursivefk" panose="03000400000000000000" pitchFamily="66" charset="0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0D5D0F08-46A7-4715-9529-2E52FD4388A8}"/>
              </a:ext>
            </a:extLst>
          </p:cNvPr>
          <p:cNvSpPr txBox="1"/>
          <p:nvPr/>
        </p:nvSpPr>
        <p:spPr>
          <a:xfrm rot="21027981">
            <a:off x="2642047" y="606381"/>
            <a:ext cx="59266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800" b="1" dirty="0">
                <a:latin typeface="NTPreCursivefk" panose="03000400000000000000" pitchFamily="66" charset="0"/>
              </a:rPr>
              <a:t>am</a:t>
            </a:r>
            <a:endParaRPr lang="en-GB" dirty="0">
              <a:latin typeface="NTPreCursivefk" panose="03000400000000000000" pitchFamily="66" charset="0"/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43B6A839-A500-40F5-B0ED-FDB29FC81927}"/>
              </a:ext>
            </a:extLst>
          </p:cNvPr>
          <p:cNvSpPr txBox="1"/>
          <p:nvPr/>
        </p:nvSpPr>
        <p:spPr>
          <a:xfrm rot="1017886">
            <a:off x="4044345" y="738809"/>
            <a:ext cx="80433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400" b="1" dirty="0">
                <a:latin typeface="NTPreCursivefk" panose="03000400000000000000" pitchFamily="66" charset="0"/>
              </a:rPr>
              <a:t>ready</a:t>
            </a:r>
            <a:endParaRPr lang="en-GB" dirty="0">
              <a:latin typeface="NTPreCursivefk" panose="03000400000000000000" pitchFamily="66" charset="0"/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DD3DDBF1-B305-4C53-B799-3E8B6CB4701E}"/>
              </a:ext>
            </a:extLst>
          </p:cNvPr>
          <p:cNvSpPr txBox="1"/>
          <p:nvPr/>
        </p:nvSpPr>
        <p:spPr>
          <a:xfrm>
            <a:off x="267501" y="3612276"/>
            <a:ext cx="5806831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latin typeface="Baskerville Old Face" panose="02020602080505020303" pitchFamily="18" charset="0"/>
              </a:rPr>
              <a:t>I</a:t>
            </a:r>
            <a:r>
              <a:rPr lang="en-GB" dirty="0">
                <a:latin typeface="NTPreCursive" panose="03000400000000000000" pitchFamily="66" charset="0"/>
              </a:rPr>
              <a:t> </a:t>
            </a:r>
            <a:r>
              <a:rPr lang="en-GB" dirty="0">
                <a:latin typeface="NTPreCursivefk" panose="03000400000000000000" pitchFamily="66" charset="0"/>
              </a:rPr>
              <a:t>am socially ready. </a:t>
            </a:r>
            <a:r>
              <a:rPr lang="en-GB" dirty="0">
                <a:latin typeface="Baskerville Old Face" panose="02020602080505020303" pitchFamily="18" charset="0"/>
              </a:rPr>
              <a:t>I</a:t>
            </a:r>
            <a:r>
              <a:rPr lang="en-GB" dirty="0">
                <a:latin typeface="NTPreCursivefk" panose="03000400000000000000" pitchFamily="66" charset="0"/>
              </a:rPr>
              <a:t> can…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>
                <a:latin typeface="NTPreCursivefk" panose="03000400000000000000" pitchFamily="66" charset="0"/>
              </a:rPr>
              <a:t>Leave my mummy/daddy/ carer happily with some reassurance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>
                <a:latin typeface="NTPreCursivefk" panose="03000400000000000000" pitchFamily="66" charset="0"/>
              </a:rPr>
              <a:t>Play alongside or with other children (parallel play)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>
                <a:latin typeface="NTPreCursivefk" panose="03000400000000000000" pitchFamily="66" charset="0"/>
              </a:rPr>
              <a:t>Shows awareness of other children (watches, copies)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>
                <a:latin typeface="NTPreCursivefk" panose="03000400000000000000" pitchFamily="66" charset="0"/>
              </a:rPr>
              <a:t>Copy actions from adults around me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>
                <a:latin typeface="NTPreCursivefk" panose="03000400000000000000" pitchFamily="66" charset="0"/>
              </a:rPr>
              <a:t>Share toys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>
                <a:latin typeface="NTPreCursivefk" panose="03000400000000000000" pitchFamily="66" charset="0"/>
              </a:rPr>
              <a:t>Take turns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>
                <a:latin typeface="NTPreCursivefk" panose="03000400000000000000" pitchFamily="66" charset="0"/>
              </a:rPr>
              <a:t>Express my feelings in simple ways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>
                <a:latin typeface="NTPreCursivefk" panose="03000400000000000000" pitchFamily="66" charset="0"/>
              </a:rPr>
              <a:t>Calm myself with adult support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>
                <a:latin typeface="NTPreCursivefk" panose="03000400000000000000" pitchFamily="66" charset="0"/>
              </a:rPr>
              <a:t>Accept comfort from a familiar adult (not just my parent/carer)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895BA040-329D-4F27-81D3-5FC51C391CF9}"/>
              </a:ext>
            </a:extLst>
          </p:cNvPr>
          <p:cNvSpPr txBox="1"/>
          <p:nvPr/>
        </p:nvSpPr>
        <p:spPr>
          <a:xfrm>
            <a:off x="544830" y="1619092"/>
            <a:ext cx="126153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b="1" dirty="0">
                <a:latin typeface="NTPreCursivefk" panose="03000400000000000000" pitchFamily="66" charset="0"/>
              </a:rPr>
              <a:t>Ready for </a:t>
            </a:r>
            <a:r>
              <a:rPr lang="en-GB" sz="2400" b="1" dirty="0">
                <a:latin typeface="NTPreCursive" panose="03000400000000000000" pitchFamily="66" charset="0"/>
              </a:rPr>
              <a:t>School</a:t>
            </a:r>
            <a:r>
              <a:rPr lang="en-GB" sz="2400" b="1" dirty="0">
                <a:latin typeface="NTPreCursivefk" panose="03000400000000000000" pitchFamily="66" charset="0"/>
              </a:rPr>
              <a:t> 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44F3C469-8B36-4B97-84E1-E665A79DA703}"/>
              </a:ext>
            </a:extLst>
          </p:cNvPr>
          <p:cNvSpPr txBox="1"/>
          <p:nvPr/>
        </p:nvSpPr>
        <p:spPr>
          <a:xfrm>
            <a:off x="6388332" y="3647292"/>
            <a:ext cx="5806831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latin typeface="Baskerville Old Face" panose="02020602080505020303" pitchFamily="18" charset="0"/>
              </a:rPr>
              <a:t>I</a:t>
            </a:r>
            <a:r>
              <a:rPr lang="en-GB" dirty="0">
                <a:latin typeface="NTPreCursive" panose="03000400000000000000" pitchFamily="66" charset="0"/>
              </a:rPr>
              <a:t> </a:t>
            </a:r>
            <a:r>
              <a:rPr lang="en-GB" dirty="0">
                <a:latin typeface="NTPreCursivefk" panose="03000400000000000000" pitchFamily="66" charset="0"/>
              </a:rPr>
              <a:t>am physically ready. </a:t>
            </a:r>
            <a:r>
              <a:rPr lang="en-GB" dirty="0">
                <a:latin typeface="Baskerville Old Face" panose="02020602080505020303" pitchFamily="18" charset="0"/>
              </a:rPr>
              <a:t>I</a:t>
            </a:r>
            <a:r>
              <a:rPr lang="en-GB" dirty="0">
                <a:latin typeface="NTPreCursivefk" panose="03000400000000000000" pitchFamily="66" charset="0"/>
              </a:rPr>
              <a:t> can…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>
                <a:latin typeface="NTPreCursivefk" panose="03000400000000000000" pitchFamily="66" charset="0"/>
              </a:rPr>
              <a:t>Put on and take off my coat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>
                <a:latin typeface="NTPreCursivefk" panose="03000400000000000000" pitchFamily="66" charset="0"/>
              </a:rPr>
              <a:t>Put on and take off my shoes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>
                <a:latin typeface="NTPreCursivefk" panose="03000400000000000000" pitchFamily="66" charset="0"/>
              </a:rPr>
              <a:t>Feed myself using a spoon/fork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>
                <a:latin typeface="NTPreCursivefk" panose="03000400000000000000" pitchFamily="66" charset="0"/>
              </a:rPr>
              <a:t>Drink from a cup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>
                <a:latin typeface="NTPreCursivefk" panose="03000400000000000000" pitchFamily="66" charset="0"/>
              </a:rPr>
              <a:t>Use the toilet independently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>
                <a:latin typeface="NTPreCursivefk" panose="03000400000000000000" pitchFamily="66" charset="0"/>
              </a:rPr>
              <a:t>Wash my hands with soap and dry them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>
                <a:latin typeface="NTPreCursivefk" panose="03000400000000000000" pitchFamily="66" charset="0"/>
              </a:rPr>
              <a:t>Move safely around a room (walking, climbing, squatting)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>
                <a:latin typeface="NTPreCursivefk" panose="03000400000000000000" pitchFamily="66" charset="0"/>
              </a:rPr>
              <a:t>Hold a pencil with a comfortable grip to make marks  </a:t>
            </a:r>
          </a:p>
        </p:txBody>
      </p:sp>
      <p:grpSp>
        <p:nvGrpSpPr>
          <p:cNvPr id="36" name="Group 35">
            <a:extLst>
              <a:ext uri="{FF2B5EF4-FFF2-40B4-BE49-F238E27FC236}">
                <a16:creationId xmlns:a16="http://schemas.microsoft.com/office/drawing/2014/main" id="{8BAD21C5-97CD-435F-A534-74472809A682}"/>
              </a:ext>
            </a:extLst>
          </p:cNvPr>
          <p:cNvGrpSpPr/>
          <p:nvPr/>
        </p:nvGrpSpPr>
        <p:grpSpPr>
          <a:xfrm>
            <a:off x="5469247" y="187416"/>
            <a:ext cx="7133189" cy="3056466"/>
            <a:chOff x="1831886" y="621559"/>
            <a:chExt cx="7133189" cy="3056466"/>
          </a:xfrm>
        </p:grpSpPr>
        <p:pic>
          <p:nvPicPr>
            <p:cNvPr id="37" name="Picture 36">
              <a:extLst>
                <a:ext uri="{FF2B5EF4-FFF2-40B4-BE49-F238E27FC236}">
                  <a16:creationId xmlns:a16="http://schemas.microsoft.com/office/drawing/2014/main" id="{5D443F8D-C5FF-4C16-A009-E799CBA2B7B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ackgroundRemoval t="10000" b="90000" l="10000" r="90600">
                          <a14:foregroundMark x1="24900" y1="43500" x2="39200" y2="36000"/>
                          <a14:foregroundMark x1="39200" y1="36000" x2="64400" y2="32300"/>
                          <a14:foregroundMark x1="64400" y1="32300" x2="82200" y2="36400"/>
                          <a14:foregroundMark x1="82200" y1="36400" x2="89700" y2="40400"/>
                          <a14:foregroundMark x1="89700" y1="40400" x2="90600" y2="41400"/>
                        </a14:backgroundRemoval>
                      </a14:imgEffect>
                    </a14:imgLayer>
                  </a14:imgProps>
                </a:ext>
              </a:extLst>
            </a:blip>
            <a:srcRect t="28081" b="29070"/>
            <a:stretch/>
          </p:blipFill>
          <p:spPr>
            <a:xfrm>
              <a:off x="1831886" y="621559"/>
              <a:ext cx="7133189" cy="3056466"/>
            </a:xfrm>
            <a:prstGeom prst="rect">
              <a:avLst/>
            </a:prstGeom>
          </p:spPr>
        </p:pic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37723460-9039-431A-B758-370716E7128A}"/>
                </a:ext>
              </a:extLst>
            </p:cNvPr>
            <p:cNvSpPr txBox="1"/>
            <p:nvPr/>
          </p:nvSpPr>
          <p:spPr>
            <a:xfrm>
              <a:off x="2894012" y="2088252"/>
              <a:ext cx="1261533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2400" b="1" dirty="0">
                  <a:latin typeface="NTPreCursive" panose="03000400000000000000" pitchFamily="66" charset="0"/>
                </a:rPr>
                <a:t>Ready for School </a:t>
              </a: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FC6FD765-FE50-4859-8454-A2F303CA27BE}"/>
                </a:ext>
              </a:extLst>
            </p:cNvPr>
            <p:cNvSpPr txBox="1"/>
            <p:nvPr/>
          </p:nvSpPr>
          <p:spPr>
            <a:xfrm rot="20745623">
              <a:off x="4830173" y="1187816"/>
              <a:ext cx="178709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endParaRPr lang="en-GB" sz="2000" b="1" dirty="0">
                <a:latin typeface="Cascadia Code Light" panose="020B0609020000020004" pitchFamily="49" charset="0"/>
                <a:ea typeface="Cascadia Code Light" panose="020B0609020000020004" pitchFamily="49" charset="0"/>
                <a:cs typeface="Cascadia Code Light" panose="020B0609020000020004" pitchFamily="49" charset="0"/>
              </a:endParaRPr>
            </a:p>
          </p:txBody>
        </p:sp>
      </p:grpSp>
      <p:sp>
        <p:nvSpPr>
          <p:cNvPr id="40" name="TextBox 39">
            <a:extLst>
              <a:ext uri="{FF2B5EF4-FFF2-40B4-BE49-F238E27FC236}">
                <a16:creationId xmlns:a16="http://schemas.microsoft.com/office/drawing/2014/main" id="{33961EF4-C661-40B8-9910-9AB91C99F5EF}"/>
              </a:ext>
            </a:extLst>
          </p:cNvPr>
          <p:cNvSpPr txBox="1"/>
          <p:nvPr/>
        </p:nvSpPr>
        <p:spPr>
          <a:xfrm rot="20745623">
            <a:off x="8599452" y="1043853"/>
            <a:ext cx="178709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2000" b="1" dirty="0">
                <a:latin typeface="Cascadia Code Light" panose="020B0609020000020004" pitchFamily="49" charset="0"/>
                <a:ea typeface="Cascadia Code Light" panose="020B0609020000020004" pitchFamily="49" charset="0"/>
                <a:cs typeface="Cascadia Code Light" panose="020B0609020000020004" pitchFamily="49" charset="0"/>
              </a:rPr>
              <a:t>I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0147C241-F9B8-4CDD-AA7B-8F11CB2ED8CE}"/>
              </a:ext>
            </a:extLst>
          </p:cNvPr>
          <p:cNvSpPr txBox="1"/>
          <p:nvPr/>
        </p:nvSpPr>
        <p:spPr>
          <a:xfrm rot="753085">
            <a:off x="9400451" y="1047486"/>
            <a:ext cx="114347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400" b="1" dirty="0">
                <a:latin typeface="NTPreCursive" panose="03000400000000000000" pitchFamily="66" charset="0"/>
              </a:rPr>
              <a:t>physically</a:t>
            </a:r>
            <a:endParaRPr lang="en-GB" dirty="0"/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761F23C6-E328-4B8C-94F2-A6EF880D2702}"/>
              </a:ext>
            </a:extLst>
          </p:cNvPr>
          <p:cNvSpPr txBox="1"/>
          <p:nvPr/>
        </p:nvSpPr>
        <p:spPr>
          <a:xfrm rot="21314936">
            <a:off x="8816154" y="897112"/>
            <a:ext cx="59266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800" b="1" dirty="0">
                <a:latin typeface="NTPreCursive" panose="03000400000000000000" pitchFamily="66" charset="0"/>
              </a:rPr>
              <a:t>am</a:t>
            </a:r>
            <a:endParaRPr lang="en-GB" dirty="0"/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0C726208-9C68-41CC-A441-47A24FFDBCC6}"/>
              </a:ext>
            </a:extLst>
          </p:cNvPr>
          <p:cNvSpPr txBox="1"/>
          <p:nvPr/>
        </p:nvSpPr>
        <p:spPr>
          <a:xfrm rot="1678190">
            <a:off x="10473232" y="1334265"/>
            <a:ext cx="80433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400" b="1" dirty="0">
                <a:latin typeface="NTPreCursive" panose="03000400000000000000" pitchFamily="66" charset="0"/>
              </a:rPr>
              <a:t>ready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1973610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Picture 23">
            <a:extLst>
              <a:ext uri="{FF2B5EF4-FFF2-40B4-BE49-F238E27FC236}">
                <a16:creationId xmlns:a16="http://schemas.microsoft.com/office/drawing/2014/main" id="{021C2F4A-CA44-4E04-BCB1-F55C480E079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600">
                        <a14:foregroundMark x1="24900" y1="43500" x2="39200" y2="36000"/>
                        <a14:foregroundMark x1="39200" y1="36000" x2="64400" y2="32300"/>
                        <a14:foregroundMark x1="64400" y1="32300" x2="82200" y2="36400"/>
                        <a14:foregroundMark x1="82200" y1="36400" x2="89700" y2="40400"/>
                        <a14:foregroundMark x1="89700" y1="40400" x2="90600" y2="41400"/>
                      </a14:backgroundRemoval>
                    </a14:imgEffect>
                  </a14:imgLayer>
                </a14:imgProps>
              </a:ext>
            </a:extLst>
          </a:blip>
          <a:srcRect t="28081" b="29070"/>
          <a:stretch/>
        </p:blipFill>
        <p:spPr>
          <a:xfrm>
            <a:off x="-472349" y="305949"/>
            <a:ext cx="7133189" cy="3056466"/>
          </a:xfrm>
          <a:prstGeom prst="rect">
            <a:avLst/>
          </a:prstGeom>
        </p:spPr>
      </p:pic>
      <p:sp>
        <p:nvSpPr>
          <p:cNvPr id="30" name="TextBox 29">
            <a:extLst>
              <a:ext uri="{FF2B5EF4-FFF2-40B4-BE49-F238E27FC236}">
                <a16:creationId xmlns:a16="http://schemas.microsoft.com/office/drawing/2014/main" id="{DD3DDBF1-B305-4C53-B799-3E8B6CB4701E}"/>
              </a:ext>
            </a:extLst>
          </p:cNvPr>
          <p:cNvSpPr txBox="1"/>
          <p:nvPr/>
        </p:nvSpPr>
        <p:spPr>
          <a:xfrm>
            <a:off x="282207" y="3730809"/>
            <a:ext cx="5806831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latin typeface="Baskerville Old Face" panose="02020602080505020303" pitchFamily="18" charset="0"/>
              </a:rPr>
              <a:t>I </a:t>
            </a:r>
            <a:r>
              <a:rPr lang="en-GB" dirty="0">
                <a:latin typeface="NTPreCursivefk" panose="03000400000000000000" pitchFamily="66" charset="0"/>
              </a:rPr>
              <a:t>am curious. </a:t>
            </a:r>
            <a:r>
              <a:rPr lang="en-GB" dirty="0">
                <a:latin typeface="Baskerville Old Face" panose="02020602080505020303" pitchFamily="18" charset="0"/>
              </a:rPr>
              <a:t>I</a:t>
            </a:r>
            <a:r>
              <a:rPr lang="en-GB" dirty="0">
                <a:latin typeface="NTPreCursivefk" panose="03000400000000000000" pitchFamily="66" charset="0"/>
              </a:rPr>
              <a:t> can…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>
                <a:latin typeface="NTPreCursivefk" panose="03000400000000000000" pitchFamily="66" charset="0"/>
              </a:rPr>
              <a:t>Try out new toys or activities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>
                <a:latin typeface="NTPreCursivefk" panose="03000400000000000000" pitchFamily="66" charset="0"/>
              </a:rPr>
              <a:t>Explore toys in different ways (banging, posting, stacking)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>
                <a:latin typeface="NTPreCursivefk" panose="03000400000000000000" pitchFamily="66" charset="0"/>
              </a:rPr>
              <a:t>Stay focused for at least 10 minutes on an activity I chose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>
                <a:latin typeface="NTPreCursivefk" panose="03000400000000000000" pitchFamily="66" charset="0"/>
              </a:rPr>
              <a:t>Move between activities with support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>
                <a:latin typeface="NTPreCursivefk" panose="03000400000000000000" pitchFamily="66" charset="0"/>
              </a:rPr>
              <a:t>Solve small problems (e.g. ‘piece doesn’t fit’)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>
                <a:latin typeface="NTPreCursivefk" panose="03000400000000000000" pitchFamily="66" charset="0"/>
              </a:rPr>
              <a:t>Enjoy messy play, stories and creative play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>
                <a:latin typeface="NTPreCursivefk" panose="03000400000000000000" pitchFamily="66" charset="0"/>
              </a:rPr>
              <a:t>Join in with Imaginary play (e.g., pretend to be a superhero saving the world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>
                <a:latin typeface="NTPreCursivefk" panose="03000400000000000000" pitchFamily="66" charset="0"/>
              </a:rPr>
              <a:t>Cope with different sounds around me (e.g. singing, other children)  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D6AB8E75-7867-45F0-A0B0-D3BBEF4E13F7}"/>
              </a:ext>
            </a:extLst>
          </p:cNvPr>
          <p:cNvSpPr txBox="1"/>
          <p:nvPr/>
        </p:nvSpPr>
        <p:spPr>
          <a:xfrm rot="20745623">
            <a:off x="2670036" y="1485544"/>
            <a:ext cx="178709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2000" b="1" dirty="0">
                <a:latin typeface="Cascadia Code Light" panose="020B0609020000020004" pitchFamily="49" charset="0"/>
                <a:ea typeface="Cascadia Code Light" panose="020B0609020000020004" pitchFamily="49" charset="0"/>
                <a:cs typeface="Cascadia Code Light" panose="020B0609020000020004" pitchFamily="49" charset="0"/>
              </a:rPr>
              <a:t>I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B669A152-AB09-482C-8842-54EE18E0F9D7}"/>
              </a:ext>
            </a:extLst>
          </p:cNvPr>
          <p:cNvSpPr txBox="1"/>
          <p:nvPr/>
        </p:nvSpPr>
        <p:spPr>
          <a:xfrm rot="957758">
            <a:off x="3552827" y="1568334"/>
            <a:ext cx="134997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400" b="1" dirty="0">
                <a:latin typeface="NTPreCursivefk" panose="03000400000000000000" pitchFamily="66" charset="0"/>
              </a:rPr>
              <a:t>curious </a:t>
            </a:r>
            <a:endParaRPr lang="en-GB" dirty="0">
              <a:latin typeface="NTPreCursivefk" panose="03000400000000000000" pitchFamily="66" charset="0"/>
            </a:endParaRP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84FA2D83-2719-424E-A078-49FA5461EF7D}"/>
              </a:ext>
            </a:extLst>
          </p:cNvPr>
          <p:cNvSpPr txBox="1"/>
          <p:nvPr/>
        </p:nvSpPr>
        <p:spPr>
          <a:xfrm>
            <a:off x="2996963" y="1361835"/>
            <a:ext cx="59266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800" b="1" dirty="0">
                <a:latin typeface="NTPreCursivefk" panose="03000400000000000000" pitchFamily="66" charset="0"/>
              </a:rPr>
              <a:t>am</a:t>
            </a:r>
            <a:endParaRPr lang="en-GB" dirty="0">
              <a:latin typeface="NTPreCursivefk" panose="03000400000000000000" pitchFamily="66" charset="0"/>
            </a:endParaRP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47EF19A6-3C57-4CD5-B0EE-E21BC29636EF}"/>
              </a:ext>
            </a:extLst>
          </p:cNvPr>
          <p:cNvSpPr txBox="1"/>
          <p:nvPr/>
        </p:nvSpPr>
        <p:spPr>
          <a:xfrm>
            <a:off x="633406" y="1737626"/>
            <a:ext cx="126153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b="1" dirty="0">
                <a:latin typeface="NTPreCursivefk" panose="03000400000000000000" pitchFamily="66" charset="0"/>
              </a:rPr>
              <a:t>Ready for </a:t>
            </a:r>
            <a:r>
              <a:rPr lang="en-GB" sz="2400" b="1" dirty="0">
                <a:latin typeface="NTPreCursive" panose="03000400000000000000" pitchFamily="66" charset="0"/>
              </a:rPr>
              <a:t>School</a:t>
            </a:r>
            <a:r>
              <a:rPr lang="en-GB" sz="2400" b="1" dirty="0">
                <a:latin typeface="NTPreCursivefk" panose="03000400000000000000" pitchFamily="66" charset="0"/>
              </a:rPr>
              <a:t> 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F6925842-350F-4D26-ADEC-572C8743601E}"/>
              </a:ext>
            </a:extLst>
          </p:cNvPr>
          <p:cNvSpPr txBox="1"/>
          <p:nvPr/>
        </p:nvSpPr>
        <p:spPr>
          <a:xfrm>
            <a:off x="6299532" y="3816698"/>
            <a:ext cx="5806831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latin typeface="Baskerville Old Face" panose="02020602080505020303" pitchFamily="18" charset="0"/>
              </a:rPr>
              <a:t>I</a:t>
            </a:r>
            <a:r>
              <a:rPr lang="en-GB" dirty="0">
                <a:latin typeface="NTPreCursive" panose="03000400000000000000" pitchFamily="66" charset="0"/>
              </a:rPr>
              <a:t> </a:t>
            </a:r>
            <a:r>
              <a:rPr lang="en-GB" dirty="0">
                <a:latin typeface="NTPreCursivefk" panose="03000400000000000000" pitchFamily="66" charset="0"/>
              </a:rPr>
              <a:t>am ready to communicate. </a:t>
            </a:r>
            <a:r>
              <a:rPr lang="en-GB" dirty="0">
                <a:latin typeface="Baskerville Old Face" panose="02020602080505020303" pitchFamily="18" charset="0"/>
              </a:rPr>
              <a:t>I</a:t>
            </a:r>
            <a:r>
              <a:rPr lang="en-GB" dirty="0">
                <a:latin typeface="NTPreCursivefk" panose="03000400000000000000" pitchFamily="66" charset="0"/>
              </a:rPr>
              <a:t> can…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>
                <a:latin typeface="NTPreCursivefk" panose="03000400000000000000" pitchFamily="66" charset="0"/>
              </a:rPr>
              <a:t>Look at people’s faces and respond when spoken to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>
                <a:latin typeface="NTPreCursivefk" panose="03000400000000000000" pitchFamily="66" charset="0"/>
              </a:rPr>
              <a:t>Follow two part instructions (e.g. Get your bag and put your books inside)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>
                <a:latin typeface="NTPreCursivefk" panose="03000400000000000000" pitchFamily="66" charset="0"/>
              </a:rPr>
              <a:t>Use sentences to communicate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>
                <a:latin typeface="NTPreCursivefk" panose="03000400000000000000" pitchFamily="66" charset="0"/>
              </a:rPr>
              <a:t>Join in with songs, stories and rhymes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>
                <a:latin typeface="NTPreCursivefk" panose="03000400000000000000" pitchFamily="66" charset="0"/>
              </a:rPr>
              <a:t>Take turns in games and conversations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>
                <a:latin typeface="NTPreCursivefk" panose="03000400000000000000" pitchFamily="66" charset="0"/>
              </a:rPr>
              <a:t>Listen to others and respond appropriately </a:t>
            </a:r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53AD20AB-7116-4C89-AA47-FA304D4877ED}"/>
              </a:ext>
            </a:extLst>
          </p:cNvPr>
          <p:cNvGrpSpPr/>
          <p:nvPr/>
        </p:nvGrpSpPr>
        <p:grpSpPr>
          <a:xfrm>
            <a:off x="5458663" y="356822"/>
            <a:ext cx="7133189" cy="3056466"/>
            <a:chOff x="1831886" y="621559"/>
            <a:chExt cx="7133189" cy="3056466"/>
          </a:xfrm>
        </p:grpSpPr>
        <p:pic>
          <p:nvPicPr>
            <p:cNvPr id="23" name="Picture 22">
              <a:extLst>
                <a:ext uri="{FF2B5EF4-FFF2-40B4-BE49-F238E27FC236}">
                  <a16:creationId xmlns:a16="http://schemas.microsoft.com/office/drawing/2014/main" id="{9FCF02D0-0789-43F0-8AAB-75AB733B3C1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ackgroundRemoval t="10000" b="90000" l="10000" r="90600">
                          <a14:foregroundMark x1="24900" y1="43500" x2="39200" y2="36000"/>
                          <a14:foregroundMark x1="39200" y1="36000" x2="64400" y2="32300"/>
                          <a14:foregroundMark x1="64400" y1="32300" x2="82200" y2="36400"/>
                          <a14:foregroundMark x1="82200" y1="36400" x2="89700" y2="40400"/>
                          <a14:foregroundMark x1="89700" y1="40400" x2="90600" y2="41400"/>
                        </a14:backgroundRemoval>
                      </a14:imgEffect>
                    </a14:imgLayer>
                  </a14:imgProps>
                </a:ext>
              </a:extLst>
            </a:blip>
            <a:srcRect t="28081" b="29070"/>
            <a:stretch/>
          </p:blipFill>
          <p:spPr>
            <a:xfrm>
              <a:off x="1831886" y="621559"/>
              <a:ext cx="7133189" cy="3056466"/>
            </a:xfrm>
            <a:prstGeom prst="rect">
              <a:avLst/>
            </a:prstGeom>
          </p:spPr>
        </p:pic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9A34C455-999A-46ED-ABCA-E2FE0A9BF1D0}"/>
                </a:ext>
              </a:extLst>
            </p:cNvPr>
            <p:cNvSpPr txBox="1"/>
            <p:nvPr/>
          </p:nvSpPr>
          <p:spPr>
            <a:xfrm>
              <a:off x="2894012" y="2088252"/>
              <a:ext cx="1261533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2400" b="1" dirty="0">
                  <a:latin typeface="NTPreCursivefk" panose="03000400000000000000" pitchFamily="66" charset="0"/>
                </a:rPr>
                <a:t>Ready for </a:t>
              </a:r>
              <a:r>
                <a:rPr lang="en-GB" sz="2400" b="1" dirty="0">
                  <a:latin typeface="NTPreCursive" panose="03000400000000000000" pitchFamily="66" charset="0"/>
                </a:rPr>
                <a:t>School</a:t>
              </a:r>
              <a:r>
                <a:rPr lang="en-GB" sz="2400" b="1" dirty="0">
                  <a:latin typeface="NTPreCursivefk" panose="03000400000000000000" pitchFamily="66" charset="0"/>
                </a:rPr>
                <a:t> </a:t>
              </a: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449C8374-AF7B-4193-93D2-282D8AA1DF8B}"/>
                </a:ext>
              </a:extLst>
            </p:cNvPr>
            <p:cNvSpPr txBox="1"/>
            <p:nvPr/>
          </p:nvSpPr>
          <p:spPr>
            <a:xfrm rot="491183">
              <a:off x="6200737" y="718758"/>
              <a:ext cx="41935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2400" b="1" dirty="0">
                  <a:latin typeface="NTPreCursivefk" panose="03000400000000000000" pitchFamily="66" charset="0"/>
                </a:rPr>
                <a:t>to</a:t>
              </a: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528C9BE0-B60D-48CC-90B1-79E44A8D9316}"/>
                </a:ext>
              </a:extLst>
            </p:cNvPr>
            <p:cNvSpPr txBox="1"/>
            <p:nvPr/>
          </p:nvSpPr>
          <p:spPr>
            <a:xfrm rot="1102958">
              <a:off x="6496091" y="969918"/>
              <a:ext cx="1752221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GB" sz="2400" b="1" dirty="0">
                  <a:latin typeface="NTPreCursivefk" panose="03000400000000000000" pitchFamily="66" charset="0"/>
                </a:rPr>
                <a:t>communicate </a:t>
              </a:r>
              <a:endParaRPr lang="en-GB" sz="2400" dirty="0">
                <a:latin typeface="NTPreCursivefk" panose="03000400000000000000" pitchFamily="66" charset="0"/>
              </a:endParaRP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72B38416-2A9A-46C8-82F0-B2D4E22529D8}"/>
                </a:ext>
              </a:extLst>
            </p:cNvPr>
            <p:cNvSpPr txBox="1"/>
            <p:nvPr/>
          </p:nvSpPr>
          <p:spPr>
            <a:xfrm rot="20745623">
              <a:off x="4830173" y="849335"/>
              <a:ext cx="178709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GB" sz="2000" b="1" dirty="0">
                  <a:latin typeface="Cascadia Code Light" panose="020B0609020000020004" pitchFamily="49" charset="0"/>
                  <a:ea typeface="Cascadia Code Light" panose="020B0609020000020004" pitchFamily="49" charset="0"/>
                  <a:cs typeface="Cascadia Code Light" panose="020B0609020000020004" pitchFamily="49" charset="0"/>
                </a:rPr>
                <a:t>I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51376FA8-8595-4D0E-818E-FA89189D2C52}"/>
                </a:ext>
              </a:extLst>
            </p:cNvPr>
            <p:cNvSpPr txBox="1"/>
            <p:nvPr/>
          </p:nvSpPr>
          <p:spPr>
            <a:xfrm>
              <a:off x="5486399" y="691254"/>
              <a:ext cx="804334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GB" sz="2400" b="1" dirty="0">
                  <a:latin typeface="NTPreCursivefk" panose="03000400000000000000" pitchFamily="66" charset="0"/>
                </a:rPr>
                <a:t>ready</a:t>
              </a:r>
              <a:endParaRPr lang="en-GB" dirty="0">
                <a:latin typeface="NTPreCursivefk" panose="03000400000000000000" pitchFamily="66" charset="0"/>
              </a:endParaRP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7D85CF40-E782-466D-96E6-B4D3B9049273}"/>
                </a:ext>
              </a:extLst>
            </p:cNvPr>
            <p:cNvSpPr txBox="1"/>
            <p:nvPr/>
          </p:nvSpPr>
          <p:spPr>
            <a:xfrm rot="21027981">
              <a:off x="5022483" y="702043"/>
              <a:ext cx="592667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GB" sz="2800" b="1" dirty="0">
                  <a:latin typeface="NTPreCursivefk" panose="03000400000000000000" pitchFamily="66" charset="0"/>
                </a:rPr>
                <a:t>am</a:t>
              </a:r>
              <a:endParaRPr lang="en-GB" dirty="0">
                <a:latin typeface="NTPreCursivefk" panose="03000400000000000000" pitchFamily="66" charset="0"/>
              </a:endParaRP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252B53CF-859B-4A04-94C5-8FB76B72EA00}"/>
                </a:ext>
              </a:extLst>
            </p:cNvPr>
            <p:cNvSpPr txBox="1"/>
            <p:nvPr/>
          </p:nvSpPr>
          <p:spPr>
            <a:xfrm rot="20745623">
              <a:off x="4830173" y="1187816"/>
              <a:ext cx="178709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endParaRPr lang="en-GB" sz="2000" b="1" dirty="0">
                <a:latin typeface="Cascadia Code Light" panose="020B0609020000020004" pitchFamily="49" charset="0"/>
                <a:ea typeface="Cascadia Code Light" panose="020B0609020000020004" pitchFamily="49" charset="0"/>
                <a:cs typeface="Cascadia Code Light" panose="020B0609020000020004" pitchFamily="49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82651022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231</TotalTime>
  <Words>655</Words>
  <Application>Microsoft Office PowerPoint</Application>
  <PresentationFormat>Widescreen</PresentationFormat>
  <Paragraphs>115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13" baseType="lpstr">
      <vt:lpstr>Arial</vt:lpstr>
      <vt:lpstr>Baskerville Old Face</vt:lpstr>
      <vt:lpstr>Calibri</vt:lpstr>
      <vt:lpstr>Calibri Light</vt:lpstr>
      <vt:lpstr>Cascadia Code Light</vt:lpstr>
      <vt:lpstr>NTPreCursive</vt:lpstr>
      <vt:lpstr>NTPreCursivefk</vt:lpstr>
      <vt:lpstr>SassoonPrimaryInfant</vt:lpstr>
      <vt:lpstr>Office Theme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LGriffiths@RGNP.RushGreenPrimary.org.uk</dc:creator>
  <cp:lastModifiedBy>DEgan@RGNP.RushGreenPrimary.org.uk</cp:lastModifiedBy>
  <cp:revision>30</cp:revision>
  <cp:lastPrinted>2026-04-22T15:26:04Z</cp:lastPrinted>
  <dcterms:created xsi:type="dcterms:W3CDTF">2026-04-17T08:14:49Z</dcterms:created>
  <dcterms:modified xsi:type="dcterms:W3CDTF">2026-06-08T11:53:09Z</dcterms:modified>
</cp:coreProperties>
</file>